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1707" r:id="rId3"/>
    <p:sldId id="1795" r:id="rId4"/>
    <p:sldId id="1783" r:id="rId5"/>
    <p:sldId id="1784" r:id="rId6"/>
    <p:sldId id="1785" r:id="rId7"/>
    <p:sldId id="1788" r:id="rId8"/>
    <p:sldId id="1789" r:id="rId9"/>
    <p:sldId id="1790" r:id="rId10"/>
    <p:sldId id="1791" r:id="rId11"/>
    <p:sldId id="1792" r:id="rId12"/>
    <p:sldId id="1793" r:id="rId13"/>
    <p:sldId id="1796" r:id="rId14"/>
    <p:sldId id="1797" r:id="rId15"/>
    <p:sldId id="1798" r:id="rId16"/>
    <p:sldId id="1799" r:id="rId17"/>
    <p:sldId id="1800" r:id="rId18"/>
    <p:sldId id="1801" r:id="rId19"/>
    <p:sldId id="1802" r:id="rId20"/>
    <p:sldId id="1803" r:id="rId21"/>
    <p:sldId id="1804" r:id="rId22"/>
    <p:sldId id="1805" r:id="rId23"/>
    <p:sldId id="1806" r:id="rId24"/>
    <p:sldId id="1807" r:id="rId25"/>
    <p:sldId id="1808" r:id="rId26"/>
    <p:sldId id="1809" r:id="rId27"/>
    <p:sldId id="1810" r:id="rId28"/>
    <p:sldId id="1811" r:id="rId29"/>
    <p:sldId id="1812" r:id="rId30"/>
    <p:sldId id="26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5" autoAdjust="0"/>
    <p:restoredTop sz="94660"/>
  </p:normalViewPr>
  <p:slideViewPr>
    <p:cSldViewPr snapToGrid="0">
      <p:cViewPr varScale="1">
        <p:scale>
          <a:sx n="95" d="100"/>
          <a:sy n="95" d="100"/>
        </p:scale>
        <p:origin x="-84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3/28/19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3/28/19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66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1" Type="http://schemas.openxmlformats.org/officeDocument/2006/relationships/themeOverride" Target="../theme/themeOverride1.x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JULYEDU</a:t>
                  </a:r>
                  <a:endParaRPr lang="en-US" altLang="zh-CN" sz="1660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1442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1443" name="Shape 209"/>
          <p:cNvSpPr>
            <a:spLocks noChangeArrowheads="1"/>
          </p:cNvSpPr>
          <p:nvPr/>
        </p:nvSpPr>
        <p:spPr bwMode="auto">
          <a:xfrm>
            <a:off x="406400" y="1448028"/>
            <a:ext cx="3111425" cy="136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给定一列词向量</a:t>
            </a: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每一个步骤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144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393D454-DD26-2346-9113-435438AF182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14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124201"/>
            <a:ext cx="3550496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684" y="2286001"/>
            <a:ext cx="5514984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48" y="1511300"/>
            <a:ext cx="481188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79" y="3721100"/>
            <a:ext cx="528938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69896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2466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2467" name="Shape 209"/>
          <p:cNvSpPr>
            <a:spLocks noChangeArrowheads="1"/>
          </p:cNvSpPr>
          <p:nvPr/>
        </p:nvSpPr>
        <p:spPr bwMode="auto">
          <a:xfrm>
            <a:off x="406400" y="1663809"/>
            <a:ext cx="5368453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h</a:t>
            </a:r>
            <a:r>
              <a:rPr lang="en-US" altLang="zh-CN" sz="2800" baseline="-25000">
                <a:solidFill>
                  <a:srgbClr val="0433FF"/>
                </a:solidFill>
              </a:rPr>
              <a:t>0</a:t>
            </a:r>
            <a:r>
              <a:rPr lang="zh-CN" altLang="en-US" sz="2800">
                <a:solidFill>
                  <a:srgbClr val="0433FF"/>
                </a:solidFill>
              </a:rPr>
              <a:t>一般就是一个全部为</a:t>
            </a:r>
            <a:r>
              <a:rPr lang="en-US" altLang="zh-CN" sz="2800">
                <a:solidFill>
                  <a:srgbClr val="0433FF"/>
                </a:solidFill>
              </a:rPr>
              <a:t>0</a:t>
            </a:r>
            <a:r>
              <a:rPr lang="zh-CN" altLang="en-US" sz="2800">
                <a:solidFill>
                  <a:srgbClr val="0433FF"/>
                </a:solidFill>
              </a:rPr>
              <a:t>的向量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246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9D8BF39-2CCD-5E4E-9820-FE96E140DED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246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3" y="3124201"/>
            <a:ext cx="3858256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42" y="2362201"/>
            <a:ext cx="8606486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Box 6"/>
          <p:cNvSpPr txBox="1">
            <a:spLocks noChangeArrowheads="1"/>
          </p:cNvSpPr>
          <p:nvPr/>
        </p:nvSpPr>
        <p:spPr bwMode="auto">
          <a:xfrm>
            <a:off x="6197600" y="3505200"/>
            <a:ext cx="477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 dirty="0"/>
              <a:t>x</a:t>
            </a:r>
            <a:r>
              <a:rPr lang="en-US" altLang="zh-CN" sz="1800" baseline="30000" dirty="0"/>
              <a:t>(t)</a:t>
            </a:r>
            <a:r>
              <a:rPr lang="zh-CN" altLang="en-US" sz="1800" dirty="0"/>
              <a:t>是输入的词向量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58352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490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26628" name="Shape 209"/>
          <p:cNvSpPr>
            <a:spLocks noChangeArrowheads="1"/>
          </p:cNvSpPr>
          <p:nvPr/>
        </p:nvSpPr>
        <p:spPr bwMode="auto">
          <a:xfrm>
            <a:off x="508000" y="1600211"/>
            <a:ext cx="6035302" cy="265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  <a:defRPr/>
            </a:pPr>
            <a:r>
              <a:rPr lang="zh-CN" altLang="en-US" sz="2800" dirty="0">
                <a:solidFill>
                  <a:srgbClr val="0433FF"/>
                </a:solidFill>
              </a:rPr>
              <a:t>如何训练？</a:t>
            </a:r>
            <a:r>
              <a:rPr lang="en-US" altLang="zh-CN" sz="2800" dirty="0">
                <a:solidFill>
                  <a:srgbClr val="0433FF"/>
                </a:solidFill>
              </a:rPr>
              <a:t>Cross Entropy</a:t>
            </a:r>
            <a:r>
              <a:rPr lang="zh-CN" altLang="en-US" sz="2800" dirty="0">
                <a:solidFill>
                  <a:srgbClr val="0433FF"/>
                </a:solidFill>
              </a:rPr>
              <a:t>损失函数</a:t>
            </a: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r>
              <a:rPr lang="zh-CN" altLang="en-US" sz="2800" dirty="0">
                <a:solidFill>
                  <a:srgbClr val="0433FF"/>
                </a:solidFill>
              </a:rPr>
              <a:t>随机梯度下降</a:t>
            </a:r>
            <a:r>
              <a:rPr lang="en-US" altLang="zh-CN" sz="2800" dirty="0">
                <a:solidFill>
                  <a:srgbClr val="0433FF"/>
                </a:solidFill>
              </a:rPr>
              <a:t> SGD</a:t>
            </a:r>
          </a:p>
        </p:txBody>
      </p:sp>
      <p:sp>
        <p:nvSpPr>
          <p:cNvPr id="6349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629FE2E-ACF9-2D44-89CF-332829E880A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34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63" y="2057400"/>
            <a:ext cx="619047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74" y="4648200"/>
            <a:ext cx="4958793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16" y="4876800"/>
            <a:ext cx="31668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534987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1506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sp>
        <p:nvSpPr>
          <p:cNvPr id="21507" name="Shape 180"/>
          <p:cNvSpPr>
            <a:spLocks noChangeArrowheads="1"/>
          </p:cNvSpPr>
          <p:nvPr/>
        </p:nvSpPr>
        <p:spPr bwMode="auto">
          <a:xfrm>
            <a:off x="203200" y="1511301"/>
            <a:ext cx="11480800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梯度消失和爆炸问题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根据反向传播（链式法则），梯度会不断相乘，很容易梯度消失或者爆炸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150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5142FB9-6B3A-C449-AB7D-417124B00278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150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057401"/>
            <a:ext cx="59944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7591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03E4468-8778-FA4A-B7BE-137C809EE4B5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25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295401"/>
            <a:ext cx="8708189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2532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pic>
        <p:nvPicPr>
          <p:cNvPr id="2253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5181600"/>
            <a:ext cx="5080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6807200" y="32004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W</a:t>
            </a:r>
          </a:p>
        </p:txBody>
      </p:sp>
      <p:sp>
        <p:nvSpPr>
          <p:cNvPr id="22535" name="TextBox 7"/>
          <p:cNvSpPr txBox="1">
            <a:spLocks noChangeArrowheads="1"/>
          </p:cNvSpPr>
          <p:nvPr/>
        </p:nvSpPr>
        <p:spPr bwMode="auto">
          <a:xfrm>
            <a:off x="4876800" y="32766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W</a:t>
            </a:r>
          </a:p>
        </p:txBody>
      </p:sp>
      <p:sp>
        <p:nvSpPr>
          <p:cNvPr id="22536" name="TextBox 8"/>
          <p:cNvSpPr txBox="1">
            <a:spLocks noChangeArrowheads="1"/>
          </p:cNvSpPr>
          <p:nvPr/>
        </p:nvSpPr>
        <p:spPr bwMode="auto">
          <a:xfrm>
            <a:off x="3048000" y="32766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9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9EBF4585-539D-8849-85F1-5F79142ACDC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sp>
        <p:nvSpPr>
          <p:cNvPr id="4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3555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992749"/>
            <a:ext cx="8338310" cy="202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1"/>
            <a:ext cx="6197822" cy="298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0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4578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sp>
        <p:nvSpPr>
          <p:cNvPr id="24579" name="Shape 180"/>
          <p:cNvSpPr>
            <a:spLocks noChangeArrowheads="1"/>
          </p:cNvSpPr>
          <p:nvPr/>
        </p:nvSpPr>
        <p:spPr bwMode="auto">
          <a:xfrm>
            <a:off x="304800" y="1371600"/>
            <a:ext cx="11480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梯度爆炸：</a:t>
            </a:r>
            <a:r>
              <a:rPr lang="en-US" altLang="zh-CN" sz="2800">
                <a:solidFill>
                  <a:srgbClr val="0433FF"/>
                </a:solidFill>
              </a:rPr>
              <a:t>Gradient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Clipping</a:t>
            </a:r>
          </a:p>
        </p:txBody>
      </p:sp>
      <p:sp>
        <p:nvSpPr>
          <p:cNvPr id="2458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58EE89D9-35FF-D241-9B61-4EFFA4ECE3F6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458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05001"/>
            <a:ext cx="70104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Shape 180"/>
          <p:cNvSpPr>
            <a:spLocks noChangeArrowheads="1"/>
          </p:cNvSpPr>
          <p:nvPr/>
        </p:nvSpPr>
        <p:spPr bwMode="auto">
          <a:xfrm>
            <a:off x="304800" y="3962400"/>
            <a:ext cx="114808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梯度消失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深度神经网络都有这个问题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改进模型，使用</a:t>
            </a:r>
            <a:r>
              <a:rPr lang="en-US" altLang="zh-CN" sz="2800">
                <a:solidFill>
                  <a:srgbClr val="0433FF"/>
                </a:solidFill>
              </a:rPr>
              <a:t>ReLu</a:t>
            </a:r>
            <a:r>
              <a:rPr lang="zh-CN" sz="2800">
                <a:solidFill>
                  <a:srgbClr val="0433FF"/>
                </a:solidFill>
              </a:rPr>
              <a:t>(</a:t>
            </a:r>
            <a:r>
              <a:rPr lang="en-US" altLang="zh-CN" sz="2800">
                <a:solidFill>
                  <a:srgbClr val="0433FF"/>
                </a:solidFill>
              </a:rPr>
              <a:t>x)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=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max(0,</a:t>
            </a:r>
            <a:r>
              <a:rPr lang="zh-CN" altLang="en-US" sz="2800">
                <a:solidFill>
                  <a:srgbClr val="0433FF"/>
                </a:solidFill>
              </a:rPr>
              <a:t> </a:t>
            </a:r>
            <a:r>
              <a:rPr lang="en-US" altLang="zh-CN" sz="2800">
                <a:solidFill>
                  <a:srgbClr val="0433FF"/>
                </a:solidFill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296060669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02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训练</a:t>
            </a:r>
            <a:r>
              <a:rPr lang="en-US" altLang="zh-CN" sz="3600"/>
              <a:t>RNN</a:t>
            </a:r>
            <a:r>
              <a:rPr lang="zh-CN" altLang="en-US" sz="3600"/>
              <a:t>很难</a:t>
            </a:r>
            <a:endParaRPr lang="en-US" altLang="zh-CN" sz="3600"/>
          </a:p>
        </p:txBody>
      </p:sp>
      <p:sp>
        <p:nvSpPr>
          <p:cNvPr id="25603" name="Shape 180"/>
          <p:cNvSpPr>
            <a:spLocks noChangeArrowheads="1"/>
          </p:cNvSpPr>
          <p:nvPr/>
        </p:nvSpPr>
        <p:spPr bwMode="auto">
          <a:xfrm>
            <a:off x="304800" y="2120900"/>
            <a:ext cx="114808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长期依赖问题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距离当前节点较远的信息不容易被</a:t>
            </a: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保留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560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F97AE6D0-1789-0B41-9D4D-331DD909AC0F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560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3352799"/>
            <a:ext cx="9902626" cy="84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9044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6626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26627" name="Shape 180"/>
          <p:cNvSpPr>
            <a:spLocks noChangeArrowheads="1"/>
          </p:cNvSpPr>
          <p:nvPr/>
        </p:nvSpPr>
        <p:spPr bwMode="auto">
          <a:xfrm>
            <a:off x="304800" y="1905228"/>
            <a:ext cx="11480800" cy="136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LSTM</a:t>
            </a:r>
            <a:r>
              <a:rPr lang="zh-CN" altLang="en-US" sz="2800">
                <a:solidFill>
                  <a:srgbClr val="0433FF"/>
                </a:solidFill>
              </a:rPr>
              <a:t>是</a:t>
            </a: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的一种，大体结构几乎一样。区别是？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它的</a:t>
            </a:r>
            <a:r>
              <a:rPr lang="en-US" altLang="zh-CN" sz="2800">
                <a:solidFill>
                  <a:srgbClr val="0433FF"/>
                </a:solidFill>
              </a:rPr>
              <a:t>“</a:t>
            </a:r>
            <a:r>
              <a:rPr lang="zh-CN" altLang="en-US" sz="2800">
                <a:solidFill>
                  <a:srgbClr val="0433FF"/>
                </a:solidFill>
              </a:rPr>
              <a:t>记忆细胞</a:t>
            </a:r>
            <a:r>
              <a:rPr lang="en-US" altLang="zh-CN" sz="2800">
                <a:solidFill>
                  <a:srgbClr val="0433FF"/>
                </a:solidFill>
              </a:rPr>
              <a:t>”</a:t>
            </a:r>
            <a:r>
              <a:rPr lang="zh-CN" altLang="en-US" sz="2800">
                <a:solidFill>
                  <a:srgbClr val="0433FF"/>
                </a:solidFill>
              </a:rPr>
              <a:t>改造过。</a:t>
            </a:r>
            <a:endParaRPr lang="en-US" altLang="zh-CN" sz="2800">
              <a:solidFill>
                <a:srgbClr val="0433FF"/>
              </a:solidFill>
            </a:endParaRPr>
          </a:p>
          <a:p>
            <a:pPr marL="914400" lvl="1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该记的信息会一直传递，不该记的会被</a:t>
            </a:r>
            <a:r>
              <a:rPr lang="en-US" altLang="zh-CN" sz="2800">
                <a:solidFill>
                  <a:srgbClr val="0433FF"/>
                </a:solidFill>
              </a:rPr>
              <a:t>“</a:t>
            </a:r>
            <a:r>
              <a:rPr lang="zh-CN" altLang="en-US" sz="2800">
                <a:solidFill>
                  <a:srgbClr val="0433FF"/>
                </a:solidFill>
              </a:rPr>
              <a:t>门</a:t>
            </a:r>
            <a:r>
              <a:rPr lang="en-US" altLang="zh-CN" sz="2800">
                <a:solidFill>
                  <a:srgbClr val="0433FF"/>
                </a:solidFill>
              </a:rPr>
              <a:t>”</a:t>
            </a:r>
            <a:r>
              <a:rPr lang="en-US" sz="2800">
                <a:solidFill>
                  <a:srgbClr val="0433FF"/>
                </a:solidFill>
              </a:rPr>
              <a:t>截断。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662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F547E9C-C4F4-EA41-9F62-0CBC68DDE3B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8434570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7650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RNN</a:t>
            </a:r>
            <a:r>
              <a:rPr lang="zh-CN" altLang="en-US" sz="3600"/>
              <a:t>记忆细胞</a:t>
            </a:r>
            <a:endParaRPr lang="en-US" altLang="zh-CN" sz="3600"/>
          </a:p>
        </p:txBody>
      </p:sp>
      <p:sp>
        <p:nvSpPr>
          <p:cNvPr id="27651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0F608CE1-C0DC-EA40-B723-D594D447870F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765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1" y="1638301"/>
            <a:ext cx="11093589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7892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2354690"/>
            <a:chOff x="669926" y="1169733"/>
            <a:chExt cx="10850559" cy="2354690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5822193" y="1309551"/>
              <a:ext cx="6383" cy="221487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/>
                <a:t>语言模型</a:t>
              </a:r>
              <a:endParaRPr lang="en-US" altLang="zh-CN" sz="2400" dirty="0"/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语言模型</a:t>
              </a:r>
              <a:endParaRPr lang="en-US" altLang="zh-CN" sz="2400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8674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LSTM</a:t>
            </a:r>
            <a:r>
              <a:rPr lang="zh-CN" altLang="en-US" sz="3600"/>
              <a:t>记忆细胞</a:t>
            </a:r>
            <a:endParaRPr lang="en-US" altLang="zh-CN" sz="3600"/>
          </a:p>
        </p:txBody>
      </p:sp>
      <p:sp>
        <p:nvSpPr>
          <p:cNvPr id="2867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7A35F52F-C5B6-164D-9A4F-B9BD3A93CC8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86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57" y="1251284"/>
            <a:ext cx="9857873" cy="47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4250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9698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2969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C8841BF-B22A-C844-A868-D88CE6D2F5A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2970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070029"/>
            <a:ext cx="10090484" cy="456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40790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0722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0723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04CFFEB9-3F0A-7C46-973D-7C497F5F0AD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072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310285"/>
            <a:ext cx="9681411" cy="441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710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1746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174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ADB13F6A-0602-9144-87D0-BE923419F26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174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1046879"/>
            <a:ext cx="10181388" cy="471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53312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2770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2771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EBF12CE-58C4-BB47-9EB4-393AB827FC75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27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981375"/>
            <a:ext cx="9935410" cy="522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48894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3794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379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AB7A128-8FB7-6248-8E4F-5C968D8800CF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37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103604"/>
            <a:ext cx="9023683" cy="489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9531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4818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481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5ABD16C9-9671-9D4F-B83A-784CE382B42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48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6" y="906554"/>
            <a:ext cx="9392653" cy="509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87925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5842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5843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6B7A68F1-E2EE-B647-83C9-D4D7BF29B06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584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1676399"/>
            <a:ext cx="7560026" cy="363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7915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6866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长短记忆网络</a:t>
            </a:r>
            <a:r>
              <a:rPr lang="en-US" altLang="zh-CN" sz="3600"/>
              <a:t>(Long Short-term Memory)</a:t>
            </a:r>
          </a:p>
        </p:txBody>
      </p:sp>
      <p:sp>
        <p:nvSpPr>
          <p:cNvPr id="3686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A7523C00-859F-574A-87ED-AC6E7E16E72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68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1455738"/>
            <a:ext cx="7387388" cy="412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2619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7890" name="Shape 177"/>
          <p:cNvSpPr>
            <a:spLocks noChangeArrowheads="1"/>
          </p:cNvSpPr>
          <p:nvPr/>
        </p:nvSpPr>
        <p:spPr bwMode="auto">
          <a:xfrm>
            <a:off x="770467" y="166688"/>
            <a:ext cx="107103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Gated Recurrent Unit</a:t>
            </a:r>
          </a:p>
        </p:txBody>
      </p:sp>
      <p:sp>
        <p:nvSpPr>
          <p:cNvPr id="37891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4E1C114-ECC1-DF48-B85C-1619244EE2B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06" y="904037"/>
            <a:ext cx="8265068" cy="473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26895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zh-TW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95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3250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语言模型</a:t>
            </a:r>
          </a:p>
        </p:txBody>
      </p:sp>
      <p:sp>
        <p:nvSpPr>
          <p:cNvPr id="53251" name="Shape 208"/>
          <p:cNvSpPr>
            <a:spLocks noChangeArrowheads="1"/>
          </p:cNvSpPr>
          <p:nvPr/>
        </p:nvSpPr>
        <p:spPr bwMode="auto">
          <a:xfrm>
            <a:off x="675218" y="3549651"/>
            <a:ext cx="1151678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000"/>
              <a:t>P(</a:t>
            </a:r>
            <a:r>
              <a:rPr lang="zh-CN" altLang="en-US" sz="2000"/>
              <a:t>七月在线是一所好学校</a:t>
            </a:r>
            <a:r>
              <a:rPr lang="en-US" altLang="zh-CN" sz="2000"/>
              <a:t>)</a:t>
            </a:r>
            <a:r>
              <a:rPr lang="zh-CN" altLang="en-US" sz="2000"/>
              <a:t> </a:t>
            </a:r>
            <a:r>
              <a:rPr lang="en-US" altLang="zh-CN" sz="2000"/>
              <a:t>&gt;</a:t>
            </a:r>
            <a:r>
              <a:rPr lang="zh-CN" altLang="en-US" sz="2000"/>
              <a:t> </a:t>
            </a:r>
            <a:r>
              <a:rPr lang="en-US" altLang="zh-CN" sz="2000"/>
              <a:t>P(</a:t>
            </a:r>
            <a:r>
              <a:rPr lang="zh-CN" altLang="en-US" sz="2000"/>
              <a:t>七月在线一是学好所校</a:t>
            </a:r>
            <a:r>
              <a:rPr lang="en-US" altLang="zh-CN" sz="2000"/>
              <a:t>)</a:t>
            </a:r>
          </a:p>
        </p:txBody>
      </p:sp>
      <p:sp>
        <p:nvSpPr>
          <p:cNvPr id="53252" name="Shape 209"/>
          <p:cNvSpPr>
            <a:spLocks noChangeArrowheads="1"/>
          </p:cNvSpPr>
          <p:nvPr/>
        </p:nvSpPr>
        <p:spPr bwMode="auto">
          <a:xfrm>
            <a:off x="431801" y="1249473"/>
            <a:ext cx="4906788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一句话</a:t>
            </a:r>
            <a:r>
              <a:rPr lang="en-US" altLang="zh-CN" sz="2800">
                <a:solidFill>
                  <a:srgbClr val="0433FF"/>
                </a:solidFill>
              </a:rPr>
              <a:t> (</a:t>
            </a:r>
            <a:r>
              <a:rPr lang="zh-CN" altLang="en-US" sz="2800">
                <a:solidFill>
                  <a:srgbClr val="0433FF"/>
                </a:solidFill>
              </a:rPr>
              <a:t>词组合</a:t>
            </a:r>
            <a:r>
              <a:rPr lang="en-US" altLang="zh-CN" sz="2800">
                <a:solidFill>
                  <a:srgbClr val="0433FF"/>
                </a:solidFill>
              </a:rPr>
              <a:t>) </a:t>
            </a:r>
            <a:r>
              <a:rPr lang="zh-CN" altLang="en-US" sz="2800">
                <a:solidFill>
                  <a:srgbClr val="0433FF"/>
                </a:solidFill>
              </a:rPr>
              <a:t>出现的概率</a:t>
            </a:r>
          </a:p>
        </p:txBody>
      </p:sp>
      <p:sp>
        <p:nvSpPr>
          <p:cNvPr id="53253" name="Shape 210"/>
          <p:cNvSpPr>
            <a:spLocks noChangeArrowheads="1"/>
          </p:cNvSpPr>
          <p:nvPr/>
        </p:nvSpPr>
        <p:spPr bwMode="auto">
          <a:xfrm>
            <a:off x="412751" y="2852670"/>
            <a:ext cx="1611014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词序很重要</a:t>
            </a:r>
            <a:endParaRPr lang="en-US" altLang="zh-CN" sz="2400">
              <a:solidFill>
                <a:srgbClr val="0433FF"/>
              </a:solidFill>
            </a:endParaRPr>
          </a:p>
        </p:txBody>
      </p:sp>
      <p:sp>
        <p:nvSpPr>
          <p:cNvPr id="53254" name="Shape 212"/>
          <p:cNvSpPr>
            <a:spLocks noChangeArrowheads="1"/>
          </p:cNvSpPr>
          <p:nvPr/>
        </p:nvSpPr>
        <p:spPr bwMode="auto">
          <a:xfrm>
            <a:off x="491067" y="4427470"/>
            <a:ext cx="1918791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选词也很重要</a:t>
            </a:r>
            <a:endParaRPr lang="en-US" altLang="zh-CN" sz="2400">
              <a:solidFill>
                <a:srgbClr val="0433FF"/>
              </a:solidFill>
            </a:endParaRPr>
          </a:p>
        </p:txBody>
      </p:sp>
      <p:sp>
        <p:nvSpPr>
          <p:cNvPr id="53255" name="Shape 213"/>
          <p:cNvSpPr>
            <a:spLocks noChangeArrowheads="1"/>
          </p:cNvSpPr>
          <p:nvPr/>
        </p:nvSpPr>
        <p:spPr bwMode="auto">
          <a:xfrm>
            <a:off x="711200" y="5105401"/>
            <a:ext cx="1104053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000"/>
              <a:t>P(</a:t>
            </a:r>
            <a:r>
              <a:rPr lang="zh-CN" altLang="en-US" sz="2000"/>
              <a:t>七月在线是一所好学校</a:t>
            </a:r>
            <a:r>
              <a:rPr lang="en-US" altLang="zh-CN" sz="2000"/>
              <a:t>)</a:t>
            </a:r>
            <a:r>
              <a:rPr lang="zh-CN" altLang="en-US" sz="2000"/>
              <a:t> </a:t>
            </a:r>
            <a:r>
              <a:rPr lang="en-US" altLang="zh-CN" sz="2000"/>
              <a:t>&gt;</a:t>
            </a:r>
            <a:r>
              <a:rPr lang="zh-CN" altLang="en-US" sz="2000"/>
              <a:t> </a:t>
            </a:r>
            <a:r>
              <a:rPr lang="en-US" altLang="zh-CN" sz="2000"/>
              <a:t>P(</a:t>
            </a:r>
            <a:r>
              <a:rPr lang="zh-CN" altLang="en-US" sz="2000"/>
              <a:t>七月在线是一所好教室</a:t>
            </a:r>
            <a:r>
              <a:rPr lang="en-US" altLang="zh-CN" sz="2000"/>
              <a:t>)</a:t>
            </a:r>
          </a:p>
        </p:txBody>
      </p:sp>
      <p:sp>
        <p:nvSpPr>
          <p:cNvPr id="5325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69A82C7C-0F56-CB40-8950-C5B4DE2E0B5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325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905000"/>
            <a:ext cx="605054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4315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4274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链式法则</a:t>
            </a:r>
          </a:p>
        </p:txBody>
      </p:sp>
      <p:sp>
        <p:nvSpPr>
          <p:cNvPr id="5427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84641F1-015F-FD4C-90C1-F74CB02579D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42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2438400"/>
            <a:ext cx="1007444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24000"/>
            <a:ext cx="412549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Shape 209"/>
          <p:cNvSpPr>
            <a:spLocks noChangeArrowheads="1"/>
          </p:cNvSpPr>
          <p:nvPr/>
        </p:nvSpPr>
        <p:spPr bwMode="auto">
          <a:xfrm>
            <a:off x="431801" y="3140184"/>
            <a:ext cx="3380730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应用到语言模型中</a:t>
            </a:r>
          </a:p>
        </p:txBody>
      </p:sp>
      <p:pic>
        <p:nvPicPr>
          <p:cNvPr id="54279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3795714"/>
            <a:ext cx="6144126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189" y="4648200"/>
            <a:ext cx="884454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5682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5298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Markov</a:t>
            </a:r>
            <a:r>
              <a:rPr lang="zh-CN" altLang="en-US" sz="3600"/>
              <a:t>假设</a:t>
            </a:r>
          </a:p>
        </p:txBody>
      </p:sp>
      <p:sp>
        <p:nvSpPr>
          <p:cNvPr id="5529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9AA5C68-5D59-BB45-A236-603C9F2FE42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sp>
        <p:nvSpPr>
          <p:cNvPr id="55300" name="Shape 209"/>
          <p:cNvSpPr>
            <a:spLocks noChangeArrowheads="1"/>
          </p:cNvSpPr>
          <p:nvPr/>
        </p:nvSpPr>
        <p:spPr bwMode="auto">
          <a:xfrm>
            <a:off x="406400" y="1524109"/>
            <a:ext cx="6676504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每个单词只跟它之前</a:t>
            </a:r>
            <a:r>
              <a:rPr lang="en-US" altLang="zh-CN" sz="2800">
                <a:solidFill>
                  <a:srgbClr val="0433FF"/>
                </a:solidFill>
              </a:rPr>
              <a:t>n</a:t>
            </a:r>
            <a:r>
              <a:rPr lang="zh-CN" altLang="en-US" sz="2800">
                <a:solidFill>
                  <a:srgbClr val="0433FF"/>
                </a:solidFill>
              </a:rPr>
              <a:t>个单词有关 </a:t>
            </a:r>
            <a:r>
              <a:rPr lang="en-US" altLang="zh-CN" sz="2800">
                <a:solidFill>
                  <a:srgbClr val="0433FF"/>
                </a:solidFill>
              </a:rPr>
              <a:t>(n=1)</a:t>
            </a:r>
            <a:endParaRPr lang="zh-CN" altLang="en-US" sz="2800">
              <a:solidFill>
                <a:srgbClr val="0433FF"/>
              </a:solidFill>
            </a:endParaRPr>
          </a:p>
        </p:txBody>
      </p:sp>
      <p:pic>
        <p:nvPicPr>
          <p:cNvPr id="5530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5" y="2133600"/>
            <a:ext cx="1022260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3505200"/>
            <a:ext cx="10061074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Shape 209"/>
          <p:cNvSpPr>
            <a:spLocks noChangeArrowheads="1"/>
          </p:cNvSpPr>
          <p:nvPr/>
        </p:nvSpPr>
        <p:spPr bwMode="auto">
          <a:xfrm>
            <a:off x="609600" y="2895709"/>
            <a:ext cx="1944439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或者 </a:t>
            </a:r>
            <a:r>
              <a:rPr lang="en-US" altLang="zh-CN" sz="2800">
                <a:solidFill>
                  <a:srgbClr val="0433FF"/>
                </a:solidFill>
              </a:rPr>
              <a:t>n=2</a:t>
            </a:r>
            <a:endParaRPr lang="zh-CN" altLang="en-US" sz="2800">
              <a:solidFill>
                <a:srgbClr val="04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339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8370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语言模型的评价</a:t>
            </a:r>
          </a:p>
        </p:txBody>
      </p:sp>
      <p:sp>
        <p:nvSpPr>
          <p:cNvPr id="58371" name="Shape 209"/>
          <p:cNvSpPr>
            <a:spLocks noChangeArrowheads="1"/>
          </p:cNvSpPr>
          <p:nvPr/>
        </p:nvSpPr>
        <p:spPr bwMode="auto">
          <a:xfrm>
            <a:off x="431800" y="1249473"/>
            <a:ext cx="2098327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Perplexity</a:t>
            </a:r>
            <a:endParaRPr lang="zh-CN" altLang="en-US" sz="2800">
              <a:solidFill>
                <a:srgbClr val="0433FF"/>
              </a:solidFill>
            </a:endParaRPr>
          </a:p>
        </p:txBody>
      </p:sp>
      <p:sp>
        <p:nvSpPr>
          <p:cNvPr id="5837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32AA26D-9CDD-3541-97E4-15B51AC0409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83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1524000"/>
            <a:ext cx="5367867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612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394" name="Shape 300"/>
          <p:cNvSpPr>
            <a:spLocks noChangeArrowheads="1"/>
          </p:cNvSpPr>
          <p:nvPr/>
        </p:nvSpPr>
        <p:spPr bwMode="auto">
          <a:xfrm>
            <a:off x="770467" y="258763"/>
            <a:ext cx="10306051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2400"/>
              <a:t>基于神经网络的语言模型</a:t>
            </a:r>
            <a:r>
              <a:rPr lang="en-US" altLang="zh-CN" sz="2400"/>
              <a:t>(Neural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Model)</a:t>
            </a:r>
          </a:p>
        </p:txBody>
      </p:sp>
      <p:sp>
        <p:nvSpPr>
          <p:cNvPr id="59395" name="Shape 308"/>
          <p:cNvSpPr>
            <a:spLocks noChangeArrowheads="1"/>
          </p:cNvSpPr>
          <p:nvPr/>
        </p:nvSpPr>
        <p:spPr bwMode="auto">
          <a:xfrm>
            <a:off x="3657601" y="3200332"/>
            <a:ext cx="3349621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用神经网络来实现概率</a:t>
            </a:r>
            <a:r>
              <a:rPr lang="en-US" altLang="zh-CN" sz="2400">
                <a:solidFill>
                  <a:srgbClr val="0433FF"/>
                </a:solidFill>
              </a:rPr>
              <a:t>P</a:t>
            </a:r>
          </a:p>
        </p:txBody>
      </p:sp>
      <p:sp>
        <p:nvSpPr>
          <p:cNvPr id="5939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29350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723442E4-DB15-864C-8CF5-FC08423FDAA4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939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19" y="1871580"/>
            <a:ext cx="11031506" cy="93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9369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0418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0419" name="Shape 209"/>
          <p:cNvSpPr>
            <a:spLocks noChangeArrowheads="1"/>
          </p:cNvSpPr>
          <p:nvPr/>
        </p:nvSpPr>
        <p:spPr bwMode="auto">
          <a:xfrm>
            <a:off x="406401" y="1447572"/>
            <a:ext cx="7343353" cy="9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每一步的参数</a:t>
            </a:r>
            <a:r>
              <a:rPr lang="en-US" altLang="zh-CN" sz="2800">
                <a:solidFill>
                  <a:srgbClr val="0433FF"/>
                </a:solidFill>
              </a:rPr>
              <a:t>W</a:t>
            </a:r>
            <a:r>
              <a:rPr lang="zh-CN" altLang="en-US" sz="2800">
                <a:solidFill>
                  <a:srgbClr val="0433FF"/>
                </a:solidFill>
              </a:rPr>
              <a:t>是固定的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当前隐状态包含了所有前面出现的单词信息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042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C5DAF652-53BF-764F-8D0F-5306433EEF1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042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474" y="2743200"/>
            <a:ext cx="7007726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649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2379</TotalTime>
  <Words>467</Words>
  <Application>Microsoft Macintosh PowerPoint</Application>
  <PresentationFormat>Custom</PresentationFormat>
  <Paragraphs>121</Paragraphs>
  <Slides>30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主题5</vt:lpstr>
      <vt:lpstr>语言模型</vt:lpstr>
      <vt:lpstr>PowerPoint Presentation</vt:lpstr>
      <vt:lpstr>语言模型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ZEWEI CHU</cp:lastModifiedBy>
  <cp:revision>132</cp:revision>
  <cp:lastPrinted>2017-09-04T16:00:00Z</cp:lastPrinted>
  <dcterms:created xsi:type="dcterms:W3CDTF">2017-09-04T16:00:00Z</dcterms:created>
  <dcterms:modified xsi:type="dcterms:W3CDTF">2019-03-28T17:05:30Z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